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jpeg" ContentType="image/jpeg"/>
  <Override PartName="/ppt/media/image28.png" ContentType="image/png"/>
  <Override PartName="/ppt/media/image27.png" ContentType="image/png"/>
  <Override PartName="/ppt/media/image25.png" ContentType="image/png"/>
  <Override PartName="/ppt/media/image24.jpeg" ContentType="image/jpeg"/>
  <Override PartName="/ppt/media/image20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jpeg" ContentType="image/jpeg"/>
  <Override PartName="/ppt/media/image26.png" ContentType="image/png"/>
  <Override PartName="/ppt/media/image18.jpeg" ContentType="image/jpeg"/>
  <Override PartName="/ppt/media/image43.png" ContentType="image/png"/>
  <Override PartName="/ppt/media/image14.png" ContentType="image/png"/>
  <Override PartName="/ppt/media/image12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1.jpeg" ContentType="image/jpeg"/>
  <Override PartName="/ppt/media/image32.png" ContentType="image/png"/>
  <Override PartName="/ppt/media/image9.png" ContentType="image/png"/>
  <Override PartName="/ppt/media/image37.png" ContentType="image/png"/>
  <Override PartName="/ppt/media/image33.jpeg" ContentType="image/jpe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.png" ContentType="image/png"/>
  <Override PartName="/ppt/media/image35.png" ContentType="image/png"/>
  <Override PartName="/ppt/media/image5.jpeg" ContentType="image/jpe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1.jpeg" ContentType="image/jpeg"/>
  <Override PartName="/ppt/media/image10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7.xml.rels" ContentType="application/vnd.openxmlformats-package.relationships+xml"/>
  <Override PartName="/ppt/slides/_rels/slide2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12.xml.rels" ContentType="application/vnd.openxmlformats-package.relationships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0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IE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3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ftr" idx="3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sldNum" idx="3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576F007-A16C-4D58-8937-99B6E48BE498}" type="slidenum"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40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A9E231-60F9-4A0D-8919-E6ADEE9B5CCD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41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347D2D-8019-4576-AC0E-B99EEC2F2A3F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42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15B579-5F60-4749-903F-647792EB5B4D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43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802A20-63BF-4C15-BF4B-34211AA62DF2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44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22B68D-1BFE-4B4E-B07A-E3EE769AB988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45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296A0B-9F23-4B27-BB40-655612A00097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46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362045-422F-4F60-8A87-BCEFD1F165A4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47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5154C9-DEBB-4F5B-A46B-DFFE23A23D6C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48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269345-24D0-4B37-9100-EB4F95823F57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 idx="49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2E338A4-A453-4427-BAC1-877119BF4602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sldNum" idx="50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E606BE-0901-4AA0-9746-B2A235B1E1B1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51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F461CB-72CF-432E-9CE1-7B37EB70261F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sldNum" idx="52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6AEC75-5E24-4C59-84AD-F2380B6C82A5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sldNum" idx="53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9E8258-21B0-4B15-8CDE-0B3B3E237F8E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54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4B19ED-2FED-4A41-B606-B617162AA47B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55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C938BE-6C9A-4200-A046-102BFF093B1D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56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894DEC-D873-42FD-84B4-BD9C0C64F57D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57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ACF0D3-02DB-49B7-844D-1A8AD473D227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58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3A2AC7-7674-4277-9208-5650D92C6F1E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59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1A6ECB-B319-4A22-9AAA-5F1FBB3890D0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60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5B61E65-1975-4523-B8FA-ED78B75ADB78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61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6376D4-0F72-427B-B356-7CC2EE2C40C4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34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18697F-849A-41D3-9535-0F1D6E54636C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35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0CD482-D7A4-4974-9B4C-DF5194B56DC7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36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EAA4E1-C672-4B4D-BE99-5180B713BB9C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37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F1F927-8EE7-49C2-A71A-05EE38C20BF5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38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1D317D7-E8AB-42A7-A499-EB7547CB1ED6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756000" y="1336320"/>
            <a:ext cx="6047280" cy="360792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480"/>
            <a:ext cx="604728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39"/>
          </p:nvPr>
        </p:nvSpPr>
        <p:spPr>
          <a:xfrm>
            <a:off x="4282200" y="10155600"/>
            <a:ext cx="327528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C435E45-7B89-40D1-8CF6-1723801D845E}" type="slidenum"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12</a:t>
            </a:fld>
            <a:endParaRPr b="0" lang="en-IE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2369FD-67E2-463D-AD3F-7A54B00BEB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CEE366B-EFCD-4F75-B631-BB76E074B5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F1A28A-641A-4247-9E34-EBFAAC45FB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96AC1A8-491F-4EDA-8BE7-4CA74A66E0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7EDBABD-4F78-4802-A61A-792F9D115A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59DBCF6-6C26-44F1-9714-9FF8A193F0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DD37730-B4BF-4D65-825E-A95EA0092C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D3DF891-C5F3-43D7-803B-DD7ACEADB4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 w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E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E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39AA820-2866-4691-AD8A-5A05EDBFB4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D0787AA-692F-452A-BF05-3F0861969D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17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fafbfd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46475B-36B0-44D8-9BA8-7BC867D5F9A0}" type="slidenum">
              <a:rPr b="1" lang="en-GB" sz="1600" spc="-1" strike="noStrike">
                <a:solidFill>
                  <a:srgbClr val="fafbfd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"/>
          <p:cNvSpPr/>
          <p:nvPr/>
        </p:nvSpPr>
        <p:spPr>
          <a:xfrm>
            <a:off x="0" y="6311880"/>
            <a:ext cx="12191040" cy="545400"/>
          </a:xfrm>
          <a:prstGeom prst="rect">
            <a:avLst/>
          </a:prstGeom>
          <a:solidFill>
            <a:srgbClr val="00a9b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E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17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ftr" idx="28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sldNum" idx="29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fafbfd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F6B3D1-D432-4075-A72B-571DC52E7B0C}" type="slidenum">
              <a:rPr b="1" lang="en-GB" sz="1600" spc="-1" strike="noStrike">
                <a:solidFill>
                  <a:srgbClr val="fafbfd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dt" idx="30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fafbfd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A017D8-91F9-4B0F-A1B0-ED28C4D7FD5A}" type="slidenum">
              <a:rPr b="1" lang="en-GB" sz="1600" spc="-1" strike="noStrike">
                <a:solidFill>
                  <a:srgbClr val="fafbfd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6311880"/>
            <a:ext cx="12191040" cy="545400"/>
          </a:xfrm>
          <a:prstGeom prst="rect">
            <a:avLst/>
          </a:prstGeom>
          <a:solidFill>
            <a:srgbClr val="00a9b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E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17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7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8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fafbfd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77A6B0-70B3-4427-B961-4E255B6AE687}" type="slidenum">
              <a:rPr b="1" lang="en-GB" sz="1600" spc="-1" strike="noStrike">
                <a:solidFill>
                  <a:srgbClr val="fafbfd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9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17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10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11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7c96cb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8E27AD-8888-49C1-A052-8B28E76EBA73}" type="slidenum">
              <a:rPr b="1" lang="en-GB" sz="1600" spc="-1" strike="noStrike">
                <a:solidFill>
                  <a:srgbClr val="7c96cb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dt" idx="12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ftr" idx="13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14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7c96cb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59EF1B-4BF5-457B-9C3D-5204C6C7AFF9}" type="slidenum">
              <a:rPr b="1" lang="en-GB" sz="1600" spc="-1" strike="noStrike">
                <a:solidFill>
                  <a:srgbClr val="7c96cb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5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6"/>
          <p:cNvSpPr/>
          <p:nvPr/>
        </p:nvSpPr>
        <p:spPr>
          <a:xfrm>
            <a:off x="0" y="6311880"/>
            <a:ext cx="12191040" cy="545400"/>
          </a:xfrm>
          <a:prstGeom prst="rect">
            <a:avLst/>
          </a:prstGeom>
          <a:solidFill>
            <a:srgbClr val="00a9b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E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17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16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17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fafbfd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04DFCA-B1C4-40C6-8FAA-CCDB3BEEE7BB}" type="slidenum">
              <a:rPr b="1" lang="en-GB" sz="1600" spc="-1" strike="noStrike">
                <a:solidFill>
                  <a:srgbClr val="fafbfd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dt" idx="18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6"/>
          <p:cNvSpPr/>
          <p:nvPr/>
        </p:nvSpPr>
        <p:spPr>
          <a:xfrm>
            <a:off x="0" y="6311880"/>
            <a:ext cx="12191040" cy="545400"/>
          </a:xfrm>
          <a:prstGeom prst="rect">
            <a:avLst/>
          </a:prstGeom>
          <a:solidFill>
            <a:srgbClr val="00a9b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IE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17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19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0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fafbfd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76B5B1-9759-491E-B84B-9755721D087A}" type="slidenum">
              <a:rPr b="1" lang="en-GB" sz="1600" spc="-1" strike="noStrike">
                <a:solidFill>
                  <a:srgbClr val="fafbfd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21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60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E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E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17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E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E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E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E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E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E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E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ftr" idx="22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sldNum" idx="23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fafbfd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4F2D88-4206-4F65-9216-C9CA4B0A2CBC}" type="slidenum">
              <a:rPr b="1" lang="en-GB" sz="1600" spc="-1" strike="noStrike">
                <a:solidFill>
                  <a:srgbClr val="fafbfd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dt" idx="24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60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ftr" idx="25"/>
          </p:nvPr>
        </p:nvSpPr>
        <p:spPr>
          <a:xfrm>
            <a:off x="4038120" y="638820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IE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26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en-GB" sz="1600" spc="-1" strike="noStrike">
                <a:solidFill>
                  <a:srgbClr val="fafbfd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652E41-F5D0-42AB-A097-5B3F88C43039}" type="slidenum">
              <a:rPr b="1" lang="en-GB" sz="1600" spc="-1" strike="noStrike">
                <a:solidFill>
                  <a:srgbClr val="fafbfd"/>
                </a:solidFill>
                <a:latin typeface="Arial"/>
              </a:rPr>
              <a:t>&lt;number&gt;</a:t>
            </a:fld>
            <a:endParaRPr b="0" lang="en-IE" sz="16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27"/>
          </p:nvPr>
        </p:nvSpPr>
        <p:spPr>
          <a:xfrm>
            <a:off x="8377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E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E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IE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E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IE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IE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IE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IE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IE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IE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IE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IE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farm.bot/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46360" y="3198240"/>
            <a:ext cx="8063280" cy="1310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IE" sz="4000" spc="-1" strike="noStrike">
                <a:solidFill>
                  <a:srgbClr val="fafbfd"/>
                </a:solidFill>
                <a:latin typeface="Arial"/>
                <a:ea typeface="Open sans"/>
              </a:rPr>
              <a:t>Week 1</a:t>
            </a:r>
            <a:br>
              <a:rPr sz="4000"/>
            </a:br>
            <a:r>
              <a:rPr b="1" lang="en-IE" sz="4000" spc="-1" strike="noStrike">
                <a:solidFill>
                  <a:srgbClr val="fafbfd"/>
                </a:solidFill>
                <a:latin typeface="Arial"/>
                <a:ea typeface="Open sans"/>
              </a:rPr>
              <a:t>Module introduction &amp; basic electronics</a:t>
            </a:r>
            <a:endParaRPr b="0" lang="en-IE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TextBox 2"/>
          <p:cNvSpPr/>
          <p:nvPr/>
        </p:nvSpPr>
        <p:spPr>
          <a:xfrm>
            <a:off x="398520" y="5792400"/>
            <a:ext cx="6562080" cy="8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afbfd"/>
                </a:solidFill>
                <a:latin typeface="Open sans"/>
                <a:ea typeface="DejaVu Sans"/>
              </a:rPr>
              <a:t>Fundamentals of IoT</a:t>
            </a:r>
            <a:endParaRPr b="0" lang="en-IE" sz="2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afbfd"/>
                </a:solidFill>
                <a:latin typeface="Open sans"/>
                <a:ea typeface="DejaVu Sans"/>
              </a:rPr>
              <a:t>Dr. Eoin Rogers (eoin.rogers@tudublin.ie)</a:t>
            </a:r>
            <a:endParaRPr b="0" lang="en-IE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Some useful applications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6300000" y="3240000"/>
            <a:ext cx="522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2800" spc="-1" strike="noStrike">
                <a:solidFill>
                  <a:srgbClr val="000000"/>
                </a:solidFill>
                <a:latin typeface="Arial"/>
              </a:rPr>
              <a:t>Agriculture(!)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E" sz="2800" spc="-1" strike="noStrike">
                <a:solidFill>
                  <a:srgbClr val="000000"/>
                </a:solidFill>
                <a:latin typeface="Arial"/>
              </a:rPr>
              <a:t>See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hlinkClick r:id="rId1"/>
              </a:rPr>
              <a:t>farm.bot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object 12" descr=""/>
          <p:cNvPicPr/>
          <p:nvPr/>
        </p:nvPicPr>
        <p:blipFill>
          <a:blip r:embed="rId2"/>
          <a:stretch/>
        </p:blipFill>
        <p:spPr>
          <a:xfrm>
            <a:off x="648000" y="1295640"/>
            <a:ext cx="4752000" cy="4752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373A99F-6982-4A78-90A2-91DBB5287A5A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What will the course cover?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 lnSpcReduction="10000"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Low end, cheap hardware platforms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Raspberry Pi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Arduino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How to program these platforms and interface with other hardware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How to offload compute-intensive tasks to external services (i.e.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datacentres)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Data visualisation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FA8CF21-275E-4EC0-8407-FF09D139ED11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But we’ll also cover the bad things!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Security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Privacy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Frgmentation and vendor lock-in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Cost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Environmental concerns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E92BF10-4F66-4D03-98B6-2CC5BA4286F2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1600" y="1709640"/>
            <a:ext cx="1051452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b60057"/>
                </a:solidFill>
                <a:latin typeface="Arial"/>
              </a:rPr>
              <a:t>Some fundamentals</a:t>
            </a:r>
            <a:endParaRPr b="0" lang="en-IE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831600" y="4589640"/>
            <a:ext cx="1051452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How is this different from normal computer science?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B96D164-CAC4-4F2D-A091-1CEA1F65D7AC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How is this different from what you’ve seen so far?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Limited computer resources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Closer to the metal (not always bare metal, but often much closer to it!)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Unusual types of input and output (can you think of any examples?)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FBD634D-EC57-4DFF-A5BB-330984D5BCD8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But fundamentally, this is just computer science!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object 13" descr=""/>
          <p:cNvPicPr/>
          <p:nvPr/>
        </p:nvPicPr>
        <p:blipFill>
          <a:blip r:embed="rId1"/>
          <a:stretch/>
        </p:blipFill>
        <p:spPr>
          <a:xfrm>
            <a:off x="2306160" y="1689840"/>
            <a:ext cx="933840" cy="933840"/>
          </a:xfrm>
          <a:prstGeom prst="rect">
            <a:avLst/>
          </a:prstGeom>
          <a:ln w="0">
            <a:noFill/>
          </a:ln>
        </p:spPr>
      </p:pic>
      <p:grpSp>
        <p:nvGrpSpPr>
          <p:cNvPr id="119" name="object 27"/>
          <p:cNvGrpSpPr/>
          <p:nvPr/>
        </p:nvGrpSpPr>
        <p:grpSpPr>
          <a:xfrm>
            <a:off x="2520000" y="1838160"/>
            <a:ext cx="7269840" cy="4101840"/>
            <a:chOff x="2520000" y="1838160"/>
            <a:chExt cx="7269840" cy="4101840"/>
          </a:xfrm>
        </p:grpSpPr>
        <p:pic>
          <p:nvPicPr>
            <p:cNvPr id="120" name="object 28" descr=""/>
            <p:cNvPicPr/>
            <p:nvPr/>
          </p:nvPicPr>
          <p:blipFill>
            <a:blip r:embed="rId2"/>
            <a:stretch/>
          </p:blipFill>
          <p:spPr>
            <a:xfrm>
              <a:off x="2557800" y="4833720"/>
              <a:ext cx="1328040" cy="1106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1" name="object 29" descr=""/>
            <p:cNvPicPr/>
            <p:nvPr/>
          </p:nvPicPr>
          <p:blipFill>
            <a:blip r:embed="rId3"/>
            <a:stretch/>
          </p:blipFill>
          <p:spPr>
            <a:xfrm>
              <a:off x="2520000" y="2635560"/>
              <a:ext cx="547560" cy="928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2" name="object 30" descr=""/>
            <p:cNvPicPr/>
            <p:nvPr/>
          </p:nvPicPr>
          <p:blipFill>
            <a:blip r:embed="rId4"/>
            <a:stretch/>
          </p:blipFill>
          <p:spPr>
            <a:xfrm>
              <a:off x="8244720" y="1838160"/>
              <a:ext cx="537120" cy="896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3" name="object 31" descr=""/>
            <p:cNvPicPr/>
            <p:nvPr/>
          </p:nvPicPr>
          <p:blipFill>
            <a:blip r:embed="rId5"/>
            <a:stretch/>
          </p:blipFill>
          <p:spPr>
            <a:xfrm>
              <a:off x="8262360" y="2972520"/>
              <a:ext cx="1239480" cy="1239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4" name="object 32" descr=""/>
            <p:cNvPicPr/>
            <p:nvPr/>
          </p:nvPicPr>
          <p:blipFill>
            <a:blip r:embed="rId6"/>
            <a:stretch/>
          </p:blipFill>
          <p:spPr>
            <a:xfrm>
              <a:off x="8137440" y="4286160"/>
              <a:ext cx="1652400" cy="1297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5" name="object 33"/>
            <p:cNvSpPr/>
            <p:nvPr/>
          </p:nvSpPr>
          <p:spPr>
            <a:xfrm>
              <a:off x="3384000" y="2126520"/>
              <a:ext cx="784440" cy="542520"/>
            </a:xfrm>
            <a:custGeom>
              <a:avLst/>
              <a:gdLst>
                <a:gd name="textAreaLeft" fmla="*/ 0 w 784440"/>
                <a:gd name="textAreaRight" fmla="*/ 785520 w 784440"/>
                <a:gd name="textAreaTop" fmla="*/ 0 h 542520"/>
                <a:gd name="textAreaBottom" fmla="*/ 543600 h 542520"/>
              </a:gdLst>
              <a:ahLst/>
              <a:rect l="textAreaLeft" t="textAreaTop" r="textAreaRight" b="textAreaBottom"/>
              <a:pathLst>
                <a:path w="786764" h="544830">
                  <a:moveTo>
                    <a:pt x="0" y="0"/>
                  </a:moveTo>
                  <a:lnTo>
                    <a:pt x="786599" y="544677"/>
                  </a:lnTo>
                </a:path>
              </a:pathLst>
            </a:custGeom>
            <a:noFill/>
            <a:ln w="12599">
              <a:solidFill>
                <a:srgbClr val="c820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6" name="object 34"/>
            <p:cNvSpPr/>
            <p:nvPr/>
          </p:nvSpPr>
          <p:spPr>
            <a:xfrm>
              <a:off x="4127760" y="2614320"/>
              <a:ext cx="190080" cy="158400"/>
            </a:xfrm>
            <a:custGeom>
              <a:avLst/>
              <a:gdLst>
                <a:gd name="textAreaLeft" fmla="*/ 0 w 190080"/>
                <a:gd name="textAreaRight" fmla="*/ 191160 w 190080"/>
                <a:gd name="textAreaTop" fmla="*/ 0 h 158400"/>
                <a:gd name="textAreaBottom" fmla="*/ 159480 h 158400"/>
              </a:gdLst>
              <a:ahLst/>
              <a:rect l="textAreaLeft" t="textAreaTop" r="textAreaRight" b="textAreaBottom"/>
              <a:pathLst>
                <a:path w="192404" h="160655">
                  <a:moveTo>
                    <a:pt x="71996" y="0"/>
                  </a:moveTo>
                  <a:lnTo>
                    <a:pt x="0" y="104038"/>
                  </a:lnTo>
                  <a:lnTo>
                    <a:pt x="192239" y="160197"/>
                  </a:lnTo>
                  <a:lnTo>
                    <a:pt x="71996" y="0"/>
                  </a:lnTo>
                  <a:close/>
                </a:path>
              </a:pathLst>
            </a:custGeom>
            <a:solidFill>
              <a:srgbClr val="c820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27" name="object 35"/>
            <p:cNvSpPr/>
            <p:nvPr/>
          </p:nvSpPr>
          <p:spPr>
            <a:xfrm>
              <a:off x="3024000" y="3134520"/>
              <a:ext cx="1114920" cy="184680"/>
            </a:xfrm>
            <a:custGeom>
              <a:avLst/>
              <a:gdLst>
                <a:gd name="textAreaLeft" fmla="*/ 0 w 1114920"/>
                <a:gd name="textAreaRight" fmla="*/ 1116000 w 1114920"/>
                <a:gd name="textAreaTop" fmla="*/ 0 h 184680"/>
                <a:gd name="textAreaBottom" fmla="*/ 185760 h 184680"/>
              </a:gdLst>
              <a:ahLst/>
              <a:rect l="textAreaLeft" t="textAreaTop" r="textAreaRight" b="textAreaBottom"/>
              <a:pathLst>
                <a:path w="1116964" h="186689">
                  <a:moveTo>
                    <a:pt x="0" y="0"/>
                  </a:moveTo>
                  <a:lnTo>
                    <a:pt x="1116723" y="186118"/>
                  </a:lnTo>
                </a:path>
              </a:pathLst>
            </a:custGeom>
            <a:noFill/>
            <a:ln w="12599">
              <a:solidFill>
                <a:srgbClr val="c820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8" name="object 36"/>
            <p:cNvSpPr/>
            <p:nvPr/>
          </p:nvSpPr>
          <p:spPr>
            <a:xfrm>
              <a:off x="4122000" y="3256920"/>
              <a:ext cx="195840" cy="122760"/>
            </a:xfrm>
            <a:custGeom>
              <a:avLst/>
              <a:gdLst>
                <a:gd name="textAreaLeft" fmla="*/ 0 w 195840"/>
                <a:gd name="textAreaRight" fmla="*/ 196920 w 195840"/>
                <a:gd name="textAreaTop" fmla="*/ 0 h 122760"/>
                <a:gd name="textAreaBottom" fmla="*/ 123840 h 122760"/>
              </a:gdLst>
              <a:ahLst/>
              <a:rect l="textAreaLeft" t="textAreaTop" r="textAreaRight" b="textAreaBottom"/>
              <a:pathLst>
                <a:path w="198120" h="125094">
                  <a:moveTo>
                    <a:pt x="20878" y="0"/>
                  </a:moveTo>
                  <a:lnTo>
                    <a:pt x="0" y="124917"/>
                  </a:lnTo>
                  <a:lnTo>
                    <a:pt x="198005" y="93599"/>
                  </a:lnTo>
                  <a:lnTo>
                    <a:pt x="20878" y="0"/>
                  </a:lnTo>
                  <a:close/>
                </a:path>
              </a:pathLst>
            </a:custGeom>
            <a:solidFill>
              <a:srgbClr val="c820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29" name="object 37"/>
            <p:cNvSpPr/>
            <p:nvPr/>
          </p:nvSpPr>
          <p:spPr>
            <a:xfrm>
              <a:off x="3024000" y="4080600"/>
              <a:ext cx="1112760" cy="60120"/>
            </a:xfrm>
            <a:custGeom>
              <a:avLst/>
              <a:gdLst>
                <a:gd name="textAreaLeft" fmla="*/ 0 w 1112760"/>
                <a:gd name="textAreaRight" fmla="*/ 1113840 w 1112760"/>
                <a:gd name="textAreaTop" fmla="*/ 0 h 60120"/>
                <a:gd name="textAreaBottom" fmla="*/ 61200 h 60120"/>
              </a:gdLst>
              <a:ahLst/>
              <a:rect l="textAreaLeft" t="textAreaTop" r="textAreaRight" b="textAreaBottom"/>
              <a:pathLst>
                <a:path w="1115060" h="62229">
                  <a:moveTo>
                    <a:pt x="0" y="61925"/>
                  </a:moveTo>
                  <a:lnTo>
                    <a:pt x="1114564" y="0"/>
                  </a:lnTo>
                </a:path>
              </a:pathLst>
            </a:custGeom>
            <a:noFill/>
            <a:ln w="12599">
              <a:solidFill>
                <a:srgbClr val="c820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0" name="object 38"/>
            <p:cNvSpPr/>
            <p:nvPr/>
          </p:nvSpPr>
          <p:spPr>
            <a:xfrm>
              <a:off x="4126680" y="4017960"/>
              <a:ext cx="191520" cy="124200"/>
            </a:xfrm>
            <a:custGeom>
              <a:avLst/>
              <a:gdLst>
                <a:gd name="textAreaLeft" fmla="*/ 0 w 191520"/>
                <a:gd name="textAreaRight" fmla="*/ 192600 w 191520"/>
                <a:gd name="textAreaTop" fmla="*/ 0 h 124200"/>
                <a:gd name="textAreaBottom" fmla="*/ 125280 h 124200"/>
              </a:gdLst>
              <a:ahLst/>
              <a:rect l="textAreaLeft" t="textAreaTop" r="textAreaRight" b="textAreaBottom"/>
              <a:pathLst>
                <a:path w="193675" h="126364">
                  <a:moveTo>
                    <a:pt x="0" y="0"/>
                  </a:moveTo>
                  <a:lnTo>
                    <a:pt x="7188" y="126364"/>
                  </a:lnTo>
                  <a:lnTo>
                    <a:pt x="193319" y="525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0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31" name="object 39"/>
            <p:cNvSpPr/>
            <p:nvPr/>
          </p:nvSpPr>
          <p:spPr>
            <a:xfrm>
              <a:off x="3672000" y="4750560"/>
              <a:ext cx="467280" cy="81720"/>
            </a:xfrm>
            <a:custGeom>
              <a:avLst/>
              <a:gdLst>
                <a:gd name="textAreaLeft" fmla="*/ 0 w 467280"/>
                <a:gd name="textAreaRight" fmla="*/ 468360 w 467280"/>
                <a:gd name="textAreaTop" fmla="*/ 0 h 81720"/>
                <a:gd name="textAreaBottom" fmla="*/ 82800 h 81720"/>
              </a:gdLst>
              <a:ahLst/>
              <a:rect l="textAreaLeft" t="textAreaTop" r="textAreaRight" b="textAreaBottom"/>
              <a:pathLst>
                <a:path w="469264" h="83820">
                  <a:moveTo>
                    <a:pt x="0" y="83515"/>
                  </a:moveTo>
                  <a:lnTo>
                    <a:pt x="469074" y="0"/>
                  </a:lnTo>
                </a:path>
              </a:pathLst>
            </a:custGeom>
            <a:noFill/>
            <a:ln w="12599">
              <a:solidFill>
                <a:srgbClr val="c820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800" bIns="378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2" name="object 40"/>
            <p:cNvSpPr/>
            <p:nvPr/>
          </p:nvSpPr>
          <p:spPr>
            <a:xfrm>
              <a:off x="4121640" y="4689360"/>
              <a:ext cx="196560" cy="122760"/>
            </a:xfrm>
            <a:custGeom>
              <a:avLst/>
              <a:gdLst>
                <a:gd name="textAreaLeft" fmla="*/ 0 w 196560"/>
                <a:gd name="textAreaRight" fmla="*/ 197640 w 196560"/>
                <a:gd name="textAreaTop" fmla="*/ 0 h 122760"/>
                <a:gd name="textAreaBottom" fmla="*/ 123840 h 122760"/>
              </a:gdLst>
              <a:ahLst/>
              <a:rect l="textAreaLeft" t="textAreaTop" r="textAreaRight" b="textAreaBottom"/>
              <a:pathLst>
                <a:path w="198754" h="125095">
                  <a:moveTo>
                    <a:pt x="0" y="0"/>
                  </a:moveTo>
                  <a:lnTo>
                    <a:pt x="22313" y="124917"/>
                  </a:lnTo>
                  <a:lnTo>
                    <a:pt x="198361" y="29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0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33" name="object 41"/>
            <p:cNvSpPr/>
            <p:nvPr/>
          </p:nvSpPr>
          <p:spPr>
            <a:xfrm>
              <a:off x="7272000" y="2346480"/>
              <a:ext cx="769320" cy="354240"/>
            </a:xfrm>
            <a:custGeom>
              <a:avLst/>
              <a:gdLst>
                <a:gd name="textAreaLeft" fmla="*/ 0 w 769320"/>
                <a:gd name="textAreaRight" fmla="*/ 770400 w 769320"/>
                <a:gd name="textAreaTop" fmla="*/ 0 h 354240"/>
                <a:gd name="textAreaBottom" fmla="*/ 355320 h 354240"/>
              </a:gdLst>
              <a:ahLst/>
              <a:rect l="textAreaLeft" t="textAreaTop" r="textAreaRight" b="textAreaBottom"/>
              <a:pathLst>
                <a:path w="771525" h="356235">
                  <a:moveTo>
                    <a:pt x="0" y="356044"/>
                  </a:moveTo>
                  <a:lnTo>
                    <a:pt x="771118" y="0"/>
                  </a:lnTo>
                </a:path>
              </a:pathLst>
            </a:custGeom>
            <a:noFill/>
            <a:ln w="12599">
              <a:solidFill>
                <a:srgbClr val="c820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4" name="object 42"/>
            <p:cNvSpPr/>
            <p:nvPr/>
          </p:nvSpPr>
          <p:spPr>
            <a:xfrm>
              <a:off x="8008920" y="2270520"/>
              <a:ext cx="197280" cy="135000"/>
            </a:xfrm>
            <a:custGeom>
              <a:avLst/>
              <a:gdLst>
                <a:gd name="textAreaLeft" fmla="*/ 0 w 197280"/>
                <a:gd name="textAreaRight" fmla="*/ 198360 w 197280"/>
                <a:gd name="textAreaTop" fmla="*/ 0 h 135000"/>
                <a:gd name="textAreaBottom" fmla="*/ 136080 h 135000"/>
              </a:gdLst>
              <a:ahLst/>
              <a:rect l="textAreaLeft" t="textAreaTop" r="textAreaRight" b="textAreaBottom"/>
              <a:pathLst>
                <a:path w="199390" h="137160">
                  <a:moveTo>
                    <a:pt x="199072" y="0"/>
                  </a:moveTo>
                  <a:lnTo>
                    <a:pt x="0" y="21958"/>
                  </a:lnTo>
                  <a:lnTo>
                    <a:pt x="52920" y="137160"/>
                  </a:lnTo>
                  <a:lnTo>
                    <a:pt x="199072" y="0"/>
                  </a:lnTo>
                  <a:close/>
                </a:path>
              </a:pathLst>
            </a:custGeom>
            <a:solidFill>
              <a:srgbClr val="c820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35" name="object 43"/>
            <p:cNvSpPr/>
            <p:nvPr/>
          </p:nvSpPr>
          <p:spPr>
            <a:xfrm>
              <a:off x="7272000" y="3566520"/>
              <a:ext cx="806760" cy="360"/>
            </a:xfrm>
            <a:custGeom>
              <a:avLst/>
              <a:gdLst>
                <a:gd name="textAreaLeft" fmla="*/ 0 w 806760"/>
                <a:gd name="textAreaRight" fmla="*/ 807840 w 8067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808990" h="0">
                  <a:moveTo>
                    <a:pt x="0" y="0"/>
                  </a:moveTo>
                  <a:lnTo>
                    <a:pt x="808558" y="0"/>
                  </a:lnTo>
                </a:path>
              </a:pathLst>
            </a:custGeom>
            <a:noFill/>
            <a:ln w="12599">
              <a:solidFill>
                <a:srgbClr val="c820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280" bIns="-4428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6" name="object 44"/>
            <p:cNvSpPr/>
            <p:nvPr/>
          </p:nvSpPr>
          <p:spPr>
            <a:xfrm>
              <a:off x="8072280" y="3503160"/>
              <a:ext cx="188280" cy="124920"/>
            </a:xfrm>
            <a:custGeom>
              <a:avLst/>
              <a:gdLst>
                <a:gd name="textAreaLeft" fmla="*/ 0 w 188280"/>
                <a:gd name="textAreaRight" fmla="*/ 189360 w 188280"/>
                <a:gd name="textAreaTop" fmla="*/ 0 h 124920"/>
                <a:gd name="textAreaBottom" fmla="*/ 126000 h 124920"/>
              </a:gdLst>
              <a:ahLst/>
              <a:rect l="textAreaLeft" t="textAreaTop" r="textAreaRight" b="textAreaBottom"/>
              <a:pathLst>
                <a:path w="190500" h="127000">
                  <a:moveTo>
                    <a:pt x="0" y="0"/>
                  </a:moveTo>
                  <a:lnTo>
                    <a:pt x="0" y="126720"/>
                  </a:lnTo>
                  <a:lnTo>
                    <a:pt x="190080" y="6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0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37" name="object 45"/>
            <p:cNvSpPr/>
            <p:nvPr/>
          </p:nvSpPr>
          <p:spPr>
            <a:xfrm>
              <a:off x="7272000" y="4646520"/>
              <a:ext cx="826560" cy="116640"/>
            </a:xfrm>
            <a:custGeom>
              <a:avLst/>
              <a:gdLst>
                <a:gd name="textAreaLeft" fmla="*/ 0 w 826560"/>
                <a:gd name="textAreaRight" fmla="*/ 827640 w 826560"/>
                <a:gd name="textAreaTop" fmla="*/ 0 h 116640"/>
                <a:gd name="textAreaBottom" fmla="*/ 117720 h 116640"/>
              </a:gdLst>
              <a:ahLst/>
              <a:rect l="textAreaLeft" t="textAreaTop" r="textAreaRight" b="textAreaBottom"/>
              <a:pathLst>
                <a:path w="828675" h="118745">
                  <a:moveTo>
                    <a:pt x="0" y="0"/>
                  </a:moveTo>
                  <a:lnTo>
                    <a:pt x="828357" y="118440"/>
                  </a:lnTo>
                </a:path>
              </a:pathLst>
            </a:custGeom>
            <a:noFill/>
            <a:ln w="12599">
              <a:solidFill>
                <a:srgbClr val="c820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8" name="object 46"/>
            <p:cNvSpPr/>
            <p:nvPr/>
          </p:nvSpPr>
          <p:spPr>
            <a:xfrm>
              <a:off x="8082720" y="4700880"/>
              <a:ext cx="195480" cy="123480"/>
            </a:xfrm>
            <a:custGeom>
              <a:avLst/>
              <a:gdLst>
                <a:gd name="textAreaLeft" fmla="*/ 0 w 195480"/>
                <a:gd name="textAreaRight" fmla="*/ 196560 w 195480"/>
                <a:gd name="textAreaTop" fmla="*/ 0 h 123480"/>
                <a:gd name="textAreaBottom" fmla="*/ 124560 h 123480"/>
              </a:gdLst>
              <a:ahLst/>
              <a:rect l="textAreaLeft" t="textAreaTop" r="textAreaRight" b="textAreaBottom"/>
              <a:pathLst>
                <a:path w="197484" h="125729">
                  <a:moveTo>
                    <a:pt x="17995" y="0"/>
                  </a:moveTo>
                  <a:lnTo>
                    <a:pt x="0" y="125641"/>
                  </a:lnTo>
                  <a:lnTo>
                    <a:pt x="197281" y="89636"/>
                  </a:lnTo>
                  <a:lnTo>
                    <a:pt x="17995" y="0"/>
                  </a:lnTo>
                  <a:close/>
                </a:path>
              </a:pathLst>
            </a:custGeom>
            <a:solidFill>
              <a:srgbClr val="c820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39" name="object 14"/>
          <p:cNvSpPr/>
          <p:nvPr/>
        </p:nvSpPr>
        <p:spPr>
          <a:xfrm>
            <a:off x="4320000" y="2340000"/>
            <a:ext cx="2949840" cy="2878200"/>
          </a:xfrm>
          <a:custGeom>
            <a:avLst/>
            <a:gdLst>
              <a:gd name="textAreaLeft" fmla="*/ 0 w 2949840"/>
              <a:gd name="textAreaRight" fmla="*/ 2950920 w 2949840"/>
              <a:gd name="textAreaTop" fmla="*/ 0 h 2878200"/>
              <a:gd name="textAreaBottom" fmla="*/ 2879280 h 2878200"/>
            </a:gdLst>
            <a:ahLst/>
            <a:rect l="textAreaLeft" t="textAreaTop" r="textAreaRight" b="textAreaBottom"/>
            <a:pathLst>
              <a:path w="2952115" h="2880360">
                <a:moveTo>
                  <a:pt x="2952000" y="0"/>
                </a:moveTo>
                <a:lnTo>
                  <a:pt x="0" y="0"/>
                </a:lnTo>
                <a:lnTo>
                  <a:pt x="0" y="2879991"/>
                </a:lnTo>
                <a:lnTo>
                  <a:pt x="1475994" y="2879991"/>
                </a:lnTo>
                <a:lnTo>
                  <a:pt x="2952000" y="2879991"/>
                </a:lnTo>
                <a:lnTo>
                  <a:pt x="2952000" y="0"/>
                </a:lnTo>
                <a:close/>
              </a:path>
            </a:pathLst>
          </a:custGeom>
          <a:solidFill>
            <a:srgbClr val="719e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4680000" y="3240000"/>
            <a:ext cx="234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1" lang="en-IE" sz="1800" spc="-1" strike="noStrike">
                <a:solidFill>
                  <a:srgbClr val="ffffff"/>
                </a:solidFill>
                <a:latin typeface="Arial"/>
              </a:rPr>
              <a:t>Computer system</a:t>
            </a:r>
            <a:endParaRPr b="1" lang="en-IE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object 15" descr=""/>
          <p:cNvPicPr/>
          <p:nvPr/>
        </p:nvPicPr>
        <p:blipFill>
          <a:blip r:embed="rId7"/>
          <a:stretch/>
        </p:blipFill>
        <p:spPr>
          <a:xfrm>
            <a:off x="2340000" y="3780000"/>
            <a:ext cx="633960" cy="786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E7707AC-A671-4AE7-ADE4-920B312D2D0D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1600" y="1709640"/>
            <a:ext cx="1051452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b60057"/>
                </a:solidFill>
                <a:latin typeface="Arial"/>
              </a:rPr>
              <a:t>Assessment</a:t>
            </a:r>
            <a:endParaRPr b="0" lang="en-IE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31600" y="4589640"/>
            <a:ext cx="1051452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How is the module marked?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4E2F41A-6DC4-4F9E-8389-05DD1EE79474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Assessment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60%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written exam in January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40%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continuous assessment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marked labs, each worth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8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marks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Limitations on bringing the hardware off-campus means we can’t do a traditional assignment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1C606DFE-0B79-4F7B-AF74-3503B6479867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1600" y="1709640"/>
            <a:ext cx="1051452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b60057"/>
                </a:solidFill>
                <a:latin typeface="Arial"/>
              </a:rPr>
              <a:t>Basic electronics</a:t>
            </a:r>
            <a:endParaRPr b="0" lang="en-IE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1600" y="4589640"/>
            <a:ext cx="1051452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This course is not an electronics course, but knowing some basic electronics </a:t>
            </a: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terminology can be very helpful!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2661250-2980-4704-A953-6C4103B6C654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Electronic circuits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object 16" descr=""/>
          <p:cNvPicPr/>
          <p:nvPr/>
        </p:nvPicPr>
        <p:blipFill>
          <a:blip r:embed="rId1"/>
          <a:stretch/>
        </p:blipFill>
        <p:spPr>
          <a:xfrm>
            <a:off x="360360" y="1534320"/>
            <a:ext cx="6119640" cy="458568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 txBox="1"/>
          <p:nvPr/>
        </p:nvSpPr>
        <p:spPr>
          <a:xfrm>
            <a:off x="6840000" y="2520000"/>
            <a:ext cx="5040000" cy="30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IE" sz="2600" spc="-1" strike="noStrike">
                <a:solidFill>
                  <a:srgbClr val="000000"/>
                </a:solidFill>
                <a:latin typeface="Arial"/>
              </a:rPr>
              <a:t>A bunch of </a:t>
            </a:r>
            <a:r>
              <a:rPr b="1" lang="en-IE" sz="2600" spc="-1" strike="noStrike">
                <a:solidFill>
                  <a:srgbClr val="000000"/>
                </a:solidFill>
                <a:latin typeface="Arial"/>
              </a:rPr>
              <a:t>wires</a:t>
            </a:r>
            <a:r>
              <a:rPr b="0" lang="en-IE" sz="2600" spc="-1" strike="noStrike">
                <a:solidFill>
                  <a:srgbClr val="000000"/>
                </a:solidFill>
                <a:latin typeface="Arial"/>
              </a:rPr>
              <a:t> connecting </a:t>
            </a:r>
            <a:r>
              <a:rPr b="1" lang="en-IE" sz="2600" spc="-1" strike="noStrike">
                <a:solidFill>
                  <a:srgbClr val="000000"/>
                </a:solidFill>
                <a:latin typeface="Arial"/>
              </a:rPr>
              <a:t>electronic components</a:t>
            </a:r>
            <a:r>
              <a:rPr b="0" lang="en-IE" sz="2600" spc="-1" strike="noStrike">
                <a:solidFill>
                  <a:srgbClr val="000000"/>
                </a:solidFill>
                <a:latin typeface="Arial"/>
              </a:rPr>
              <a:t> together</a:t>
            </a:r>
            <a:endParaRPr b="0" lang="en-IE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C4E0A80-6D84-4BC6-B5C8-265C9073A501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Lesson Outline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Basic introduction to what we will be covering in the class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How the module will be assessed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A (very basic!) introduction to electronics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Overview of this week’s lab (if there’s time)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E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165E87-709E-4841-92A2-6078475AEBC7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Electronic circuits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At each point/wire, we care about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two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quantities: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Voltage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), pressure in the hydraulic analogy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5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Measured in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volts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Current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), speed in the hydraulic analogy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5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Measured in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amperes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(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0F48BCA-0ECC-4F3B-8DA8-0C691A329266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1600" y="1709640"/>
            <a:ext cx="1051452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b60057"/>
                </a:solidFill>
                <a:latin typeface="Arial"/>
              </a:rPr>
              <a:t>Common electronic components</a:t>
            </a:r>
            <a:endParaRPr b="0" lang="en-IE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831600" y="4589640"/>
            <a:ext cx="1051452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You might recognise some of these!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46CDE1F-9244-4249-A7AE-40AD44FC3211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Resistors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6129000" y="801720"/>
            <a:ext cx="503964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</a:rPr>
              <a:t>Sort of like an electronic speed bump: reduces the voltage and current of the power flowing through it.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021"/>
              </a:lnSpc>
              <a:spcBef>
                <a:spcPts val="2049"/>
              </a:spcBef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degree of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resistance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(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) is measured in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ohms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(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Ω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).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021"/>
              </a:lnSpc>
              <a:spcBef>
                <a:spcPts val="2049"/>
              </a:spcBef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ts val="2021"/>
              </a:lnSpc>
              <a:spcBef>
                <a:spcPts val="2049"/>
              </a:spcBef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Resistors are exremely common in real electronic circuits.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object 17" descr=""/>
          <p:cNvPicPr/>
          <p:nvPr/>
        </p:nvPicPr>
        <p:blipFill>
          <a:blip r:embed="rId1"/>
          <a:stretch/>
        </p:blipFill>
        <p:spPr>
          <a:xfrm>
            <a:off x="1440000" y="1364760"/>
            <a:ext cx="2880000" cy="2453400"/>
          </a:xfrm>
          <a:prstGeom prst="rect">
            <a:avLst/>
          </a:prstGeom>
          <a:ln w="0">
            <a:noFill/>
          </a:ln>
        </p:spPr>
      </p:pic>
      <p:pic>
        <p:nvPicPr>
          <p:cNvPr id="158" name="object 18" descr=""/>
          <p:cNvPicPr/>
          <p:nvPr/>
        </p:nvPicPr>
        <p:blipFill>
          <a:blip r:embed="rId2"/>
          <a:stretch/>
        </p:blipFill>
        <p:spPr>
          <a:xfrm>
            <a:off x="1440000" y="4070520"/>
            <a:ext cx="3060000" cy="2049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1D2BED9-1C09-4BA1-AD97-75F8D8B5A717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Batteries/voltage sources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6129000" y="1420920"/>
            <a:ext cx="503964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Generate electricity with a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fixed voltage V.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 think everyone is familier with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batteries!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1" name="object 19"/>
          <p:cNvGrpSpPr/>
          <p:nvPr/>
        </p:nvGrpSpPr>
        <p:grpSpPr>
          <a:xfrm>
            <a:off x="1260000" y="1440000"/>
            <a:ext cx="3448440" cy="4523040"/>
            <a:chOff x="1260000" y="1440000"/>
            <a:chExt cx="3448440" cy="4523040"/>
          </a:xfrm>
        </p:grpSpPr>
        <p:pic>
          <p:nvPicPr>
            <p:cNvPr id="162" name="object 20" descr=""/>
            <p:cNvPicPr/>
            <p:nvPr/>
          </p:nvPicPr>
          <p:blipFill>
            <a:blip r:embed="rId1"/>
            <a:stretch/>
          </p:blipFill>
          <p:spPr>
            <a:xfrm>
              <a:off x="1260000" y="1440000"/>
              <a:ext cx="2872440" cy="287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3" name="object 21" descr=""/>
            <p:cNvPicPr/>
            <p:nvPr/>
          </p:nvPicPr>
          <p:blipFill>
            <a:blip r:embed="rId2"/>
            <a:stretch/>
          </p:blipFill>
          <p:spPr>
            <a:xfrm>
              <a:off x="2988000" y="4242600"/>
              <a:ext cx="1720440" cy="1720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4" name="object 22" descr=""/>
          <p:cNvPicPr/>
          <p:nvPr/>
        </p:nvPicPr>
        <p:blipFill>
          <a:blip r:embed="rId3"/>
          <a:stretch/>
        </p:blipFill>
        <p:spPr>
          <a:xfrm>
            <a:off x="540000" y="4320000"/>
            <a:ext cx="1620000" cy="162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7EA4EC1-0C04-475A-AB8C-4C8AA5589A9A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Capacitor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6129000" y="1420920"/>
            <a:ext cx="503964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Sort of like a tiny rechargeable battery: stores a small amount of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electricity for a period of time. Capacitors use an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electric field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to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store power.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amount it can store is called the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capacitance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(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), and is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measured in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Farads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(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F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).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object 23" descr=""/>
          <p:cNvPicPr/>
          <p:nvPr/>
        </p:nvPicPr>
        <p:blipFill>
          <a:blip r:embed="rId1"/>
          <a:stretch/>
        </p:blipFill>
        <p:spPr>
          <a:xfrm>
            <a:off x="900000" y="1454040"/>
            <a:ext cx="4030560" cy="2685960"/>
          </a:xfrm>
          <a:prstGeom prst="rect">
            <a:avLst/>
          </a:prstGeom>
          <a:ln w="0">
            <a:noFill/>
          </a:ln>
        </p:spPr>
      </p:pic>
      <p:pic>
        <p:nvPicPr>
          <p:cNvPr id="168" name="object 24" descr=""/>
          <p:cNvPicPr/>
          <p:nvPr/>
        </p:nvPicPr>
        <p:blipFill>
          <a:blip r:embed="rId2"/>
          <a:stretch/>
        </p:blipFill>
        <p:spPr>
          <a:xfrm>
            <a:off x="1620000" y="4286160"/>
            <a:ext cx="2160000" cy="1974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7E1AB52-E4D8-4CFB-993B-25BEAE0FCFE4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There’s an XKCD for everything...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2227320" y="1609200"/>
            <a:ext cx="7736760" cy="2890800"/>
          </a:xfrm>
          <a:prstGeom prst="rect">
            <a:avLst/>
          </a:prstGeom>
          <a:ln w="0">
            <a:noFill/>
          </a:ln>
        </p:spPr>
      </p:pic>
      <p:sp>
        <p:nvSpPr>
          <p:cNvPr id="171" name=""/>
          <p:cNvSpPr txBox="1"/>
          <p:nvPr/>
        </p:nvSpPr>
        <p:spPr>
          <a:xfrm>
            <a:off x="2880000" y="4860000"/>
            <a:ext cx="6660000" cy="12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IE" sz="2400" spc="-1" strike="noStrike">
                <a:solidFill>
                  <a:srgbClr val="000000"/>
                </a:solidFill>
                <a:latin typeface="Arial"/>
              </a:rPr>
              <a:t>1 Farad is very large: most capacitors you’d be dealing with have a </a:t>
            </a:r>
            <a:r>
              <a:rPr b="0" lang="en-IE" sz="2400" spc="-1" strike="noStrike">
                <a:solidFill>
                  <a:srgbClr val="000000"/>
                </a:solidFill>
                <a:latin typeface="Arial"/>
              </a:rPr>
              <a:t>capacitance measured in milli- or microfarads.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1B1FBFE-F45F-4146-9E88-800FC274B14A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Inductor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6111000" y="1121400"/>
            <a:ext cx="503964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Similar to a capacitor, but stores energy in a magnetic field rather than an electric field.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Unlike capacitors, they don’t stop the flow of electricity when fully charged.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inductance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of an inductor (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) is measured in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Henries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(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H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).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object 25" descr=""/>
          <p:cNvPicPr/>
          <p:nvPr/>
        </p:nvPicPr>
        <p:blipFill>
          <a:blip r:embed="rId1"/>
          <a:stretch/>
        </p:blipFill>
        <p:spPr>
          <a:xfrm>
            <a:off x="900000" y="1440000"/>
            <a:ext cx="3989520" cy="2765160"/>
          </a:xfrm>
          <a:prstGeom prst="rect">
            <a:avLst/>
          </a:prstGeom>
          <a:ln w="0">
            <a:noFill/>
          </a:ln>
        </p:spPr>
      </p:pic>
      <p:pic>
        <p:nvPicPr>
          <p:cNvPr id="175" name="object 26" descr=""/>
          <p:cNvPicPr/>
          <p:nvPr/>
        </p:nvPicPr>
        <p:blipFill>
          <a:blip r:embed="rId2"/>
          <a:stretch/>
        </p:blipFill>
        <p:spPr>
          <a:xfrm>
            <a:off x="540000" y="4140000"/>
            <a:ext cx="4485600" cy="1299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185FCC5-BBDD-4E14-BAA2-BB559B5796A1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Diode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6120360" y="1689840"/>
            <a:ext cx="503964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Only allows electricy to flow in one direction.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Diodes aren’t all that interesting, but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light-emitting diodes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(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LEDs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) are obviously common in modern electronics!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8" name="object 47"/>
          <p:cNvGrpSpPr/>
          <p:nvPr/>
        </p:nvGrpSpPr>
        <p:grpSpPr>
          <a:xfrm>
            <a:off x="1260000" y="1465560"/>
            <a:ext cx="3159720" cy="4114440"/>
            <a:chOff x="1260000" y="1465560"/>
            <a:chExt cx="3159720" cy="4114440"/>
          </a:xfrm>
        </p:grpSpPr>
        <p:pic>
          <p:nvPicPr>
            <p:cNvPr id="179" name="object 48" descr=""/>
            <p:cNvPicPr/>
            <p:nvPr/>
          </p:nvPicPr>
          <p:blipFill>
            <a:blip r:embed="rId1"/>
            <a:stretch/>
          </p:blipFill>
          <p:spPr>
            <a:xfrm>
              <a:off x="1260000" y="1465560"/>
              <a:ext cx="3014280" cy="1926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" name="object 49" descr=""/>
            <p:cNvPicPr/>
            <p:nvPr/>
          </p:nvPicPr>
          <p:blipFill>
            <a:blip r:embed="rId2"/>
            <a:stretch/>
          </p:blipFill>
          <p:spPr>
            <a:xfrm>
              <a:off x="1565280" y="3392280"/>
              <a:ext cx="2854440" cy="218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913D12C-7448-4685-8ABA-742E9F8E99B7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Current source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6120360" y="1689840"/>
            <a:ext cx="503964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Like a battery, but generates a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fixed current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instead of a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fixed voltage.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They are infrequently used in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real electronics, but are very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important in electronics theory.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3" name="object 50"/>
          <p:cNvGrpSpPr/>
          <p:nvPr/>
        </p:nvGrpSpPr>
        <p:grpSpPr>
          <a:xfrm>
            <a:off x="1036080" y="1689120"/>
            <a:ext cx="4003920" cy="4070880"/>
            <a:chOff x="1036080" y="1689120"/>
            <a:chExt cx="4003920" cy="4070880"/>
          </a:xfrm>
        </p:grpSpPr>
        <p:pic>
          <p:nvPicPr>
            <p:cNvPr id="184" name="object 51" descr=""/>
            <p:cNvPicPr/>
            <p:nvPr/>
          </p:nvPicPr>
          <p:blipFill>
            <a:blip r:embed="rId1"/>
            <a:stretch/>
          </p:blipFill>
          <p:spPr>
            <a:xfrm>
              <a:off x="1036080" y="1689120"/>
              <a:ext cx="4003920" cy="2098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5" name="object 52" descr=""/>
            <p:cNvPicPr/>
            <p:nvPr/>
          </p:nvPicPr>
          <p:blipFill>
            <a:blip r:embed="rId2"/>
            <a:stretch/>
          </p:blipFill>
          <p:spPr>
            <a:xfrm>
              <a:off x="2306520" y="3823560"/>
              <a:ext cx="1936440" cy="1936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3810CB5-F851-47E0-8CC4-C9ED18A28EA7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Transformer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6120360" y="1689840"/>
            <a:ext cx="503964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U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h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g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h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v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g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f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y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f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y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w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u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w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u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1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(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u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u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y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f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h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g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k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)</a:t>
            </a:r>
            <a:r>
              <a:rPr b="0" lang="en-I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.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object 53" descr=""/>
          <p:cNvPicPr/>
          <p:nvPr/>
        </p:nvPicPr>
        <p:blipFill>
          <a:blip r:embed="rId1"/>
          <a:stretch/>
        </p:blipFill>
        <p:spPr>
          <a:xfrm>
            <a:off x="1080000" y="1440000"/>
            <a:ext cx="3891960" cy="3113280"/>
          </a:xfrm>
          <a:prstGeom prst="rect">
            <a:avLst/>
          </a:prstGeom>
          <a:ln w="0">
            <a:noFill/>
          </a:ln>
        </p:spPr>
      </p:pic>
      <p:pic>
        <p:nvPicPr>
          <p:cNvPr id="189" name="object 54" descr=""/>
          <p:cNvPicPr/>
          <p:nvPr/>
        </p:nvPicPr>
        <p:blipFill>
          <a:blip r:embed="rId2"/>
          <a:stretch/>
        </p:blipFill>
        <p:spPr>
          <a:xfrm>
            <a:off x="2138040" y="4680000"/>
            <a:ext cx="1641960" cy="1337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65B28EC-47D0-4872-9297-3CB9E97051E7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1600" y="1709640"/>
            <a:ext cx="1051452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b60057"/>
                </a:solidFill>
                <a:latin typeface="Arial"/>
              </a:rPr>
              <a:t>Course intro</a:t>
            </a:r>
            <a:endParaRPr b="0" lang="en-IE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831600" y="4589640"/>
            <a:ext cx="1051452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What will we be covering during this course?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40D8BF0-4C3A-4885-A830-58A5ECDB2359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That’s all we need to know for now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We’ll talk more about electronics as we go along, but you’ll notice that new components/devices that we introduce will mostly be a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variant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 or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aggregation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 of the components we’ve seen already</a:t>
            </a:r>
            <a:endParaRPr b="0" lang="en-IE" sz="2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For example, a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transistor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 is actually two diodes stuck together!</a:t>
            </a:r>
            <a:endParaRPr b="0" lang="en-IE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If this interests you, I give a list of suggested readings in the lab, but none of them are mandatory!</a:t>
            </a:r>
            <a:endParaRPr b="0" lang="en-IE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217A728-B18B-4ECB-BA97-1A33954D59D7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1600" y="1709640"/>
            <a:ext cx="10514520" cy="285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6000" spc="-1" strike="noStrike">
                <a:solidFill>
                  <a:srgbClr val="b60057"/>
                </a:solidFill>
                <a:latin typeface="Arial"/>
              </a:rPr>
              <a:t>Electronics intuition</a:t>
            </a:r>
            <a:endParaRPr b="0" lang="en-IE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831600" y="4589640"/>
            <a:ext cx="1051452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Arial"/>
              </a:rPr>
              <a:t>Building intuition about how components behave can be useful, but don’t worry if you don’t fully understand what follows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1D4DDE1-6B20-4FA6-A406-94D9096E3C29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Resistors in series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object 55" descr=""/>
          <p:cNvPicPr/>
          <p:nvPr/>
        </p:nvPicPr>
        <p:blipFill>
          <a:blip r:embed="rId1"/>
          <a:stretch/>
        </p:blipFill>
        <p:spPr>
          <a:xfrm>
            <a:off x="504360" y="1713240"/>
            <a:ext cx="11076120" cy="806760"/>
          </a:xfrm>
          <a:prstGeom prst="rect">
            <a:avLst/>
          </a:prstGeom>
          <a:ln w="0">
            <a:noFill/>
          </a:ln>
        </p:spPr>
      </p:pic>
      <p:sp>
        <p:nvSpPr>
          <p:cNvPr id="196" name=""/>
          <p:cNvSpPr txBox="1"/>
          <p:nvPr/>
        </p:nvSpPr>
        <p:spPr>
          <a:xfrm>
            <a:off x="5040000" y="3420000"/>
            <a:ext cx="6300000" cy="25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r>
              <a:rPr b="0" lang="en-IE" sz="2400" spc="-1" strike="noStrike">
                <a:solidFill>
                  <a:srgbClr val="000000"/>
                </a:solidFill>
                <a:latin typeface="Arial"/>
              </a:rPr>
              <a:t>The resistance of </a:t>
            </a:r>
            <a:r>
              <a:rPr b="1" lang="en-IE" sz="2400" spc="-1" strike="noStrike">
                <a:solidFill>
                  <a:srgbClr val="000000"/>
                </a:solidFill>
                <a:latin typeface="Arial"/>
              </a:rPr>
              <a:t>several resistors in series</a:t>
            </a:r>
            <a:r>
              <a:rPr b="0" lang="en-IE" sz="2400" spc="-1" strike="noStrike">
                <a:solidFill>
                  <a:srgbClr val="000000"/>
                </a:solidFill>
                <a:latin typeface="Arial"/>
              </a:rPr>
              <a:t> is equal to the </a:t>
            </a:r>
            <a:r>
              <a:rPr b="1" lang="en-IE" sz="2400" spc="-1" strike="noStrike">
                <a:solidFill>
                  <a:srgbClr val="000000"/>
                </a:solidFill>
                <a:latin typeface="Arial"/>
              </a:rPr>
              <a:t>sum of the resistance</a:t>
            </a:r>
            <a:r>
              <a:rPr b="0" lang="en-IE" sz="2400" spc="-1" strike="noStrike">
                <a:solidFill>
                  <a:srgbClr val="000000"/>
                </a:solidFill>
                <a:latin typeface="Arial"/>
              </a:rPr>
              <a:t> of the individual resistors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360000" y="3996720"/>
            <a:ext cx="4500000" cy="1223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01F1B0C-ACC9-4FA9-9D18-9BE6659331C7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Resistors in parallel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7740000" y="1440000"/>
            <a:ext cx="3600000" cy="45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2400" spc="-1" strike="noStrike">
                <a:solidFill>
                  <a:srgbClr val="000000"/>
                </a:solidFill>
                <a:latin typeface="Arial"/>
              </a:rPr>
              <a:t>By contrast, the resistance of </a:t>
            </a:r>
            <a:r>
              <a:rPr b="1" lang="en-IE" sz="2400" spc="-1" strike="noStrike">
                <a:solidFill>
                  <a:srgbClr val="000000"/>
                </a:solidFill>
                <a:latin typeface="Arial"/>
              </a:rPr>
              <a:t>several resistors in parallel</a:t>
            </a:r>
            <a:r>
              <a:rPr b="0" lang="en-IE" sz="2400" spc="-1" strike="noStrike">
                <a:solidFill>
                  <a:srgbClr val="000000"/>
                </a:solidFill>
                <a:latin typeface="Arial"/>
              </a:rPr>
              <a:t> is much more complicated!</a:t>
            </a:r>
            <a:endParaRPr b="0" lang="en-I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object 56" descr=""/>
          <p:cNvPicPr/>
          <p:nvPr/>
        </p:nvPicPr>
        <p:blipFill>
          <a:blip r:embed="rId1"/>
          <a:stretch/>
        </p:blipFill>
        <p:spPr>
          <a:xfrm>
            <a:off x="537480" y="2113920"/>
            <a:ext cx="6662520" cy="328608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7560000" y="4044240"/>
            <a:ext cx="4140000" cy="1666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A545EC9-4EB9-469E-B731-E80E1513F4ED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Capacitors in parallel and series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Capacitors work the other way around: the capacitance of multiple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capacitors in parallel is the sum of the individual capacitances</a:t>
            </a:r>
            <a:endParaRPr b="0" lang="en-IE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The capacitance of multiple capacitors in series is:</a:t>
            </a:r>
            <a:endParaRPr b="0" lang="en-IE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3240000" y="3888360"/>
            <a:ext cx="5467320" cy="2051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3E41D17-E631-4C19-B60A-97CB37D96B7D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Example: RLC circuit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object 57" descr=""/>
          <p:cNvPicPr/>
          <p:nvPr/>
        </p:nvPicPr>
        <p:blipFill>
          <a:blip r:embed="rId1"/>
          <a:stretch/>
        </p:blipFill>
        <p:spPr>
          <a:xfrm>
            <a:off x="539640" y="2340000"/>
            <a:ext cx="6300360" cy="278388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7416000" y="2520000"/>
            <a:ext cx="4464000" cy="2407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005538C-AED6-4BC6-83B8-6FA8243A06B0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Example: Voltage divider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object 58" descr=""/>
          <p:cNvPicPr/>
          <p:nvPr/>
        </p:nvPicPr>
        <p:blipFill>
          <a:blip r:embed="rId1"/>
          <a:stretch/>
        </p:blipFill>
        <p:spPr>
          <a:xfrm>
            <a:off x="1800000" y="1573920"/>
            <a:ext cx="3420000" cy="439380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6120000" y="2486160"/>
            <a:ext cx="5812920" cy="2373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151D5DD-2DE8-4676-938B-4B26A3A64391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S</a:t>
            </a: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u</a:t>
            </a: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m</a:t>
            </a: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m</a:t>
            </a: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a</a:t>
            </a: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r</a:t>
            </a: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y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Computers are small and ubiquitous, and internet connections are fast and cheap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Putting a cheap computer into everyday electronic devices and connecting them to the internet allows us to create stuff that is cool and/or useful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This basic concept is called the Internet of Things (IoT)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C5EF833-FFDC-40F6-8799-2E307B032309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Summary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4520" cy="43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We covered some basic electronic components: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Resistors, capacitors, inductors and diodes are very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important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We covered two basic types of circuit: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RLC circuits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Voltage dividers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589AD65-D204-472B-A88D-00B1EBDBD369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610120" y="638820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40424B-ABEC-4866-BF74-377B6552D2DF}" type="slidenum">
              <a:rPr b="1" lang="en-GB" sz="1600" spc="-1" strike="noStrike">
                <a:solidFill>
                  <a:srgbClr val="fafbfd"/>
                </a:solidFill>
                <a:latin typeface="Arial"/>
              </a:rPr>
              <a:t>12</a:t>
            </a:fld>
            <a:endParaRPr b="0" lang="en-IE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1619640" y="2160000"/>
            <a:ext cx="881928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IE" sz="3600" spc="-1" strike="noStrike">
                <a:solidFill>
                  <a:srgbClr val="ffffff"/>
                </a:solidFill>
                <a:latin typeface="Arial"/>
              </a:rPr>
              <a:t>That’s all for this week</a:t>
            </a:r>
            <a:endParaRPr b="0" lang="en-IE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E" sz="3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E" sz="3600" spc="-1" strike="noStrike">
                <a:solidFill>
                  <a:srgbClr val="ffffff"/>
                </a:solidFill>
                <a:latin typeface="Arial"/>
              </a:rPr>
              <a:t>Thanks for your attention!</a:t>
            </a:r>
            <a:endParaRPr b="0" lang="en-IE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Modern computer hardware is cheap!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object 3" descr=""/>
          <p:cNvPicPr/>
          <p:nvPr/>
        </p:nvPicPr>
        <p:blipFill>
          <a:blip r:embed="rId1"/>
          <a:stretch/>
        </p:blipFill>
        <p:spPr>
          <a:xfrm>
            <a:off x="1944000" y="1326600"/>
            <a:ext cx="8316000" cy="4906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571808D-F9F4-44C3-87C1-E3BCC0E0BE2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Almost everything contains one...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" name="object 4"/>
          <p:cNvGrpSpPr/>
          <p:nvPr/>
        </p:nvGrpSpPr>
        <p:grpSpPr>
          <a:xfrm>
            <a:off x="1051560" y="1532160"/>
            <a:ext cx="3448440" cy="4587840"/>
            <a:chOff x="1051560" y="1532160"/>
            <a:chExt cx="3448440" cy="4587840"/>
          </a:xfrm>
        </p:grpSpPr>
        <p:pic>
          <p:nvPicPr>
            <p:cNvPr id="86" name="object 1" descr=""/>
            <p:cNvPicPr/>
            <p:nvPr/>
          </p:nvPicPr>
          <p:blipFill>
            <a:blip r:embed="rId1"/>
            <a:stretch/>
          </p:blipFill>
          <p:spPr>
            <a:xfrm>
              <a:off x="1190160" y="1532160"/>
              <a:ext cx="3165840" cy="210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" name="object 2" descr=""/>
            <p:cNvPicPr/>
            <p:nvPr/>
          </p:nvPicPr>
          <p:blipFill>
            <a:blip r:embed="rId2"/>
            <a:stretch/>
          </p:blipFill>
          <p:spPr>
            <a:xfrm>
              <a:off x="1051560" y="2977560"/>
              <a:ext cx="3448440" cy="31424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8" name="object 5" descr=""/>
          <p:cNvPicPr/>
          <p:nvPr/>
        </p:nvPicPr>
        <p:blipFill>
          <a:blip r:embed="rId3"/>
          <a:stretch/>
        </p:blipFill>
        <p:spPr>
          <a:xfrm>
            <a:off x="5940000" y="2011680"/>
            <a:ext cx="5210280" cy="3568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BF86753-3E3D-4539-A79D-EE11EA0B0A6C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These can be connected together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object 6" descr=""/>
          <p:cNvPicPr/>
          <p:nvPr/>
        </p:nvPicPr>
        <p:blipFill>
          <a:blip r:embed="rId1"/>
          <a:stretch/>
        </p:blipFill>
        <p:spPr>
          <a:xfrm>
            <a:off x="2160000" y="1523520"/>
            <a:ext cx="2132640" cy="4203360"/>
          </a:xfrm>
          <a:prstGeom prst="rect">
            <a:avLst/>
          </a:prstGeom>
          <a:ln w="0">
            <a:noFill/>
          </a:ln>
        </p:spPr>
      </p:pic>
      <p:pic>
        <p:nvPicPr>
          <p:cNvPr id="91" name="object 7" descr=""/>
          <p:cNvPicPr/>
          <p:nvPr/>
        </p:nvPicPr>
        <p:blipFill>
          <a:blip r:embed="rId2"/>
          <a:stretch/>
        </p:blipFill>
        <p:spPr>
          <a:xfrm>
            <a:off x="5067360" y="1512000"/>
            <a:ext cx="2132640" cy="4203360"/>
          </a:xfrm>
          <a:prstGeom prst="rect">
            <a:avLst/>
          </a:prstGeom>
          <a:ln w="0">
            <a:noFill/>
          </a:ln>
        </p:spPr>
      </p:pic>
      <p:pic>
        <p:nvPicPr>
          <p:cNvPr id="92" name="object 8" descr=""/>
          <p:cNvPicPr/>
          <p:nvPr/>
        </p:nvPicPr>
        <p:blipFill>
          <a:blip r:embed="rId3"/>
          <a:stretch/>
        </p:blipFill>
        <p:spPr>
          <a:xfrm>
            <a:off x="7767360" y="1512000"/>
            <a:ext cx="2132640" cy="4203360"/>
          </a:xfrm>
          <a:prstGeom prst="rect">
            <a:avLst/>
          </a:prstGeom>
          <a:ln w="0">
            <a:noFill/>
          </a:ln>
        </p:spPr>
      </p:pic>
      <p:sp>
        <p:nvSpPr>
          <p:cNvPr id="93" name=""/>
          <p:cNvSpPr/>
          <p:nvPr/>
        </p:nvSpPr>
        <p:spPr>
          <a:xfrm>
            <a:off x="3240000" y="5690880"/>
            <a:ext cx="0" cy="429120"/>
          </a:xfrm>
          <a:prstGeom prst="line">
            <a:avLst/>
          </a:prstGeom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3240000" y="6120000"/>
            <a:ext cx="5580000" cy="0"/>
          </a:xfrm>
          <a:prstGeom prst="line">
            <a:avLst/>
          </a:prstGeom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-59400" bIns="-59400" anchor="ctr">
            <a:noAutofit/>
          </a:bodyPr>
          <a:p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6120000" y="5690880"/>
            <a:ext cx="0" cy="429120"/>
          </a:xfrm>
          <a:prstGeom prst="line">
            <a:avLst/>
          </a:prstGeom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8820000" y="5690880"/>
            <a:ext cx="0" cy="429120"/>
          </a:xfrm>
          <a:prstGeom prst="line">
            <a:avLst/>
          </a:prstGeom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endParaRPr b="0" lang="en-I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6733BC0-A8D4-4F56-9ED0-BBE23A78AF9E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Some useful applications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object 9" descr=""/>
          <p:cNvPicPr/>
          <p:nvPr/>
        </p:nvPicPr>
        <p:blipFill>
          <a:blip r:embed="rId1"/>
          <a:stretch/>
        </p:blipFill>
        <p:spPr>
          <a:xfrm>
            <a:off x="1624320" y="1491120"/>
            <a:ext cx="2515680" cy="456048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 txBox="1"/>
          <p:nvPr/>
        </p:nvSpPr>
        <p:spPr>
          <a:xfrm>
            <a:off x="6300000" y="2880000"/>
            <a:ext cx="522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2800" spc="-1" strike="noStrike">
                <a:solidFill>
                  <a:srgbClr val="000000"/>
                </a:solidFill>
                <a:latin typeface="Arial"/>
              </a:rPr>
              <a:t>Smartspeakers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IE" sz="2800" spc="-1" strike="noStrike">
                <a:solidFill>
                  <a:srgbClr val="000000"/>
                </a:solidFill>
                <a:latin typeface="Arial"/>
              </a:rPr>
              <a:t>(e.g. Amazon Echo)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622CD1E-C7B9-4162-8FFB-37B889AE83DB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Some useful applications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6300000" y="3240000"/>
            <a:ext cx="522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2800" spc="-1" strike="noStrike">
                <a:solidFill>
                  <a:srgbClr val="000000"/>
                </a:solidFill>
                <a:latin typeface="Arial"/>
              </a:rPr>
              <a:t>Smart lighting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  <a:p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object 10" descr=""/>
          <p:cNvPicPr/>
          <p:nvPr/>
        </p:nvPicPr>
        <p:blipFill>
          <a:blip r:embed="rId1"/>
          <a:stretch/>
        </p:blipFill>
        <p:spPr>
          <a:xfrm>
            <a:off x="1584720" y="1380600"/>
            <a:ext cx="2555280" cy="4630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8E0D810-EACE-4D32-B4BC-2F440BE0C3AD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4520" cy="132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4c6c"/>
                </a:solidFill>
                <a:latin typeface="Arial"/>
              </a:rPr>
              <a:t>Some useful applications</a:t>
            </a:r>
            <a:endParaRPr b="0" lang="en-I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6300000" y="3240000"/>
            <a:ext cx="5220000" cy="21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2800" spc="-1" strike="noStrike">
                <a:solidFill>
                  <a:srgbClr val="000000"/>
                </a:solidFill>
                <a:latin typeface="Arial"/>
              </a:rPr>
              <a:t>Electronic road signs</a:t>
            </a:r>
            <a:endParaRPr b="0" lang="en-I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object 11" descr=""/>
          <p:cNvPicPr/>
          <p:nvPr/>
        </p:nvPicPr>
        <p:blipFill>
          <a:blip r:embed="rId1"/>
          <a:stretch/>
        </p:blipFill>
        <p:spPr>
          <a:xfrm>
            <a:off x="648000" y="1295640"/>
            <a:ext cx="4752000" cy="4752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74FECFA-8792-4C79-BB27-B1D3C6EA0EE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2025-01-27T13:51:31Z</dcterms:created>
  <dc:creator/>
  <dc:description/>
  <dc:language>en-IE</dc:language>
  <cp:lastModifiedBy/>
  <dcterms:modified xsi:type="dcterms:W3CDTF">2025-09-15T13:16:25Z</dcterms:modified>
  <cp:revision>54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